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300" r:id="rId4"/>
    <p:sldId id="258" r:id="rId5"/>
    <p:sldId id="259" r:id="rId6"/>
    <p:sldId id="260" r:id="rId7"/>
    <p:sldId id="262" r:id="rId8"/>
    <p:sldId id="264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94" r:id="rId20"/>
    <p:sldId id="277" r:id="rId21"/>
    <p:sldId id="287" r:id="rId22"/>
    <p:sldId id="283" r:id="rId23"/>
    <p:sldId id="285" r:id="rId24"/>
    <p:sldId id="292" r:id="rId25"/>
    <p:sldId id="286" r:id="rId26"/>
    <p:sldId id="281" r:id="rId27"/>
    <p:sldId id="279" r:id="rId28"/>
    <p:sldId id="290" r:id="rId29"/>
    <p:sldId id="284" r:id="rId30"/>
    <p:sldId id="280" r:id="rId31"/>
    <p:sldId id="296" r:id="rId32"/>
    <p:sldId id="291" r:id="rId33"/>
    <p:sldId id="295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6" autoAdjust="0"/>
    <p:restoredTop sz="94699" autoAdjust="0"/>
  </p:normalViewPr>
  <p:slideViewPr>
    <p:cSldViewPr>
      <p:cViewPr varScale="1">
        <p:scale>
          <a:sx n="50" d="100"/>
          <a:sy n="50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2697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2698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2698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269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t-EE"/>
              <a:t>Click to edit Master title style</a:t>
            </a:r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70E55A35-96F7-40A2-9E7D-7856DC8CECB9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90DE5-5789-48AD-A114-03526C9F188E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9AA6-105F-4C53-83B2-C448386B6DBC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itel ja sisu teksti p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9B5CC5-8E2E-4FD0-8E2B-A2727811E9A1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itel ja 2 sisu teksti p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half" idx="3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8" name="Slaidinumbri kohatäide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F3EF8C1-FCA5-4695-83C2-91556EBFCCB7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59BC-FAB1-4BA5-A284-784F4877E11D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50B9A-9AE4-40C5-9751-2D2E840F2F2B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17BC-DB07-4A0A-AA5B-17676501887A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AF9F-B16B-4851-97E9-3CFAA355D68A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3ACF9-C6DF-4519-A71F-AFAC6EB626CE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91032-4F9C-4745-AD70-679F9AB5542A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52639-9E1D-4CAA-A86A-0C90ACAFE1F8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ED52-0A51-45AE-8289-879807B024AF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2595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2595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2595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t-EE"/>
          </a:p>
        </p:txBody>
      </p:sp>
      <p:sp>
        <p:nvSpPr>
          <p:cNvPr id="1259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t-EE"/>
          </a:p>
        </p:txBody>
      </p:sp>
      <p:sp>
        <p:nvSpPr>
          <p:cNvPr id="1259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421919E-A15C-4832-A62D-2ACBA6EFEF4D}" type="slidenum">
              <a:rPr lang="et-EE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Arvuti klaviatuur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357563"/>
            <a:ext cx="42037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t-EE" sz="2400" b="1"/>
              <a:t>Krista Kõlli</a:t>
            </a:r>
          </a:p>
          <a:p>
            <a:pPr>
              <a:lnSpc>
                <a:spcPct val="80000"/>
              </a:lnSpc>
            </a:pPr>
            <a:r>
              <a:rPr lang="et-EE" sz="1800">
                <a:solidFill>
                  <a:schemeClr val="bg2"/>
                </a:solidFill>
              </a:rPr>
              <a:t>Võru Kreutzwaldi Gümnaasium</a:t>
            </a:r>
          </a:p>
          <a:p>
            <a:pPr>
              <a:lnSpc>
                <a:spcPct val="80000"/>
              </a:lnSpc>
            </a:pPr>
            <a:endParaRPr lang="et-EE" sz="18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t-EE" sz="2400" b="1"/>
              <a:t>Peep Raud</a:t>
            </a:r>
          </a:p>
          <a:p>
            <a:pPr>
              <a:lnSpc>
                <a:spcPct val="80000"/>
              </a:lnSpc>
            </a:pPr>
            <a:r>
              <a:rPr lang="et-EE" sz="1800">
                <a:solidFill>
                  <a:schemeClr val="bg2"/>
                </a:solidFill>
              </a:rPr>
              <a:t>Vastseliina Internaatkool</a:t>
            </a:r>
          </a:p>
        </p:txBody>
      </p:sp>
      <p:pic>
        <p:nvPicPr>
          <p:cNvPr id="2052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284538"/>
            <a:ext cx="1100137" cy="18049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3" name="Picture 7" descr="klavaltg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AltGr ehk muuteklahv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AltGr</a:t>
            </a:r>
            <a:r>
              <a:rPr lang="en-GB" sz="2000" b="1"/>
              <a:t>-klahvi all hoides saab </a:t>
            </a:r>
            <a:r>
              <a:rPr lang="et-EE" sz="2000" b="1"/>
              <a:t>sisestada </a:t>
            </a:r>
            <a:r>
              <a:rPr lang="en-GB" sz="2000" b="1"/>
              <a:t>klahvi</a:t>
            </a:r>
            <a:r>
              <a:rPr lang="et-EE" sz="2000" b="1"/>
              <a:t>l oleva</a:t>
            </a:r>
            <a:r>
              <a:rPr lang="en-GB" sz="2000" b="1"/>
              <a:t> </a:t>
            </a:r>
            <a:r>
              <a:rPr lang="et-EE" sz="2000" b="1"/>
              <a:t>kolmanda</a:t>
            </a:r>
            <a:r>
              <a:rPr lang="en-GB" sz="2000" b="1"/>
              <a:t> märgi. </a:t>
            </a:r>
          </a:p>
          <a:p>
            <a:pPr>
              <a:lnSpc>
                <a:spcPct val="90000"/>
              </a:lnSpc>
            </a:pPr>
            <a:endParaRPr lang="en-GB" sz="2000" b="1"/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539750" y="1916113"/>
            <a:ext cx="7848600" cy="865187"/>
          </a:xfrm>
          <a:prstGeom prst="wedgeRoundRectCallout">
            <a:avLst>
              <a:gd name="adj1" fmla="val -486"/>
              <a:gd name="adj2" fmla="val 156056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Sisestab kolmanda märgi.</a:t>
            </a:r>
          </a:p>
        </p:txBody>
      </p:sp>
      <p:grpSp>
        <p:nvGrpSpPr>
          <p:cNvPr id="147464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47465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47466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4746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4746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9" name="Picture 7" descr="klavspac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Space ehk tühikuklahv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Space-klahv on sõnavahede tegemiseks (sõnade ja kirjavahemärkide järele).</a:t>
            </a:r>
          </a:p>
          <a:p>
            <a:pPr>
              <a:lnSpc>
                <a:spcPct val="90000"/>
              </a:lnSpc>
            </a:pPr>
            <a:r>
              <a:rPr lang="et-EE" sz="2000" b="1">
                <a:solidFill>
                  <a:srgbClr val="FF3300"/>
                </a:solidFill>
              </a:rPr>
              <a:t>Mitme tühiku pikkuse vahe või taandrea tegemiseks kasutage Tab-klahvi!!!</a:t>
            </a:r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2627313" y="1557338"/>
            <a:ext cx="3744912" cy="863600"/>
          </a:xfrm>
          <a:prstGeom prst="wedgeRoundRectCallout">
            <a:avLst>
              <a:gd name="adj1" fmla="val -47162"/>
              <a:gd name="adj2" fmla="val 20257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Teeb tühiku.</a:t>
            </a:r>
          </a:p>
        </p:txBody>
      </p: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4644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4644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4644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4644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5" name="Picture 7" descr="klavwi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Windows Logo key ehk aknaklahv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800" b="1">
                <a:sym typeface="Wingdings" pitchFamily="2" charset="2"/>
              </a:rPr>
              <a:t></a:t>
            </a:r>
            <a:r>
              <a:rPr lang="et-EE" sz="2000" b="1"/>
              <a:t> kasutatakse stardimenüü avamiseks.</a:t>
            </a:r>
          </a:p>
          <a:p>
            <a:pPr>
              <a:lnSpc>
                <a:spcPct val="90000"/>
              </a:lnSpc>
            </a:pPr>
            <a:r>
              <a:rPr lang="et-EE" sz="2800" b="1">
                <a:sym typeface="Wingdings" pitchFamily="2" charset="2"/>
              </a:rPr>
              <a:t> </a:t>
            </a:r>
            <a:r>
              <a:rPr lang="et-EE" sz="2000" b="1"/>
              <a:t>all hoides vajutada D -  kuvatakse töölaud.</a:t>
            </a:r>
          </a:p>
          <a:p>
            <a:pPr>
              <a:lnSpc>
                <a:spcPct val="90000"/>
              </a:lnSpc>
            </a:pPr>
            <a:r>
              <a:rPr lang="et-EE" sz="2800" b="1">
                <a:sym typeface="Wingdings" pitchFamily="2" charset="2"/>
              </a:rPr>
              <a:t> </a:t>
            </a:r>
            <a:r>
              <a:rPr lang="et-EE" sz="2000" b="1"/>
              <a:t>all hoides vajutada Break -  avatakse aken System Properties (arvuti omadused).</a:t>
            </a:r>
          </a:p>
          <a:p>
            <a:pPr>
              <a:lnSpc>
                <a:spcPct val="90000"/>
              </a:lnSpc>
            </a:pPr>
            <a:endParaRPr lang="et-EE" sz="2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800"/>
          </a:p>
        </p:txBody>
      </p:sp>
      <p:sp>
        <p:nvSpPr>
          <p:cNvPr id="150533" name="AutoShape 5"/>
          <p:cNvSpPr>
            <a:spLocks noChangeArrowheads="1"/>
          </p:cNvSpPr>
          <p:nvPr/>
        </p:nvSpPr>
        <p:spPr bwMode="auto">
          <a:xfrm>
            <a:off x="1042988" y="1484313"/>
            <a:ext cx="5329237" cy="1006475"/>
          </a:xfrm>
          <a:prstGeom prst="wedgeRoundRectCallout">
            <a:avLst>
              <a:gd name="adj1" fmla="val -48005"/>
              <a:gd name="adj2" fmla="val 166718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Avab startmenüü.</a:t>
            </a:r>
          </a:p>
        </p:txBody>
      </p:sp>
      <p:sp>
        <p:nvSpPr>
          <p:cNvPr id="150541" name="AutoShape 13" descr="Windows logo key"/>
          <p:cNvSpPr>
            <a:spLocks noChangeAspect="1" noChangeArrowheads="1"/>
          </p:cNvSpPr>
          <p:nvPr/>
        </p:nvSpPr>
        <p:spPr bwMode="auto">
          <a:xfrm>
            <a:off x="153988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t-EE"/>
          </a:p>
        </p:txBody>
      </p:sp>
      <p:sp>
        <p:nvSpPr>
          <p:cNvPr id="150543" name="AutoShape 15" descr="Windows logo key"/>
          <p:cNvSpPr>
            <a:spLocks noChangeAspect="1" noChangeArrowheads="1"/>
          </p:cNvSpPr>
          <p:nvPr/>
        </p:nvSpPr>
        <p:spPr bwMode="auto">
          <a:xfrm>
            <a:off x="153988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t-EE"/>
          </a:p>
        </p:txBody>
      </p:sp>
      <p:sp>
        <p:nvSpPr>
          <p:cNvPr id="150545" name="AutoShape 17" descr="Windows logo key"/>
          <p:cNvSpPr>
            <a:spLocks noChangeAspect="1" noChangeArrowheads="1"/>
          </p:cNvSpPr>
          <p:nvPr/>
        </p:nvSpPr>
        <p:spPr bwMode="auto">
          <a:xfrm>
            <a:off x="153988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t-EE"/>
          </a:p>
        </p:txBody>
      </p:sp>
      <p:sp>
        <p:nvSpPr>
          <p:cNvPr id="150547" name="AutoShape 19" descr="Windows logo key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t-EE"/>
          </a:p>
        </p:txBody>
      </p:sp>
      <p:grpSp>
        <p:nvGrpSpPr>
          <p:cNvPr id="150548" name="Group 20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0549" name="AutoShape 21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0550" name="Text Box 22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0551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055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9" name="Picture 7" descr="klavmenuu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Application ehk kiirmenüüklahv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Sõltuvalt kasutatavast programmist võib avada kiirmenüü.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000" b="1"/>
          </a:p>
        </p:txBody>
      </p: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1331913" y="1773238"/>
            <a:ext cx="4895850" cy="863600"/>
          </a:xfrm>
          <a:prstGeom prst="wedgeRoundRectCallout">
            <a:avLst>
              <a:gd name="adj1" fmla="val 31032"/>
              <a:gd name="adj2" fmla="val 169671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Avab kiirmenüü.</a:t>
            </a:r>
          </a:p>
        </p:txBody>
      </p:sp>
      <p:grpSp>
        <p:nvGrpSpPr>
          <p:cNvPr id="15156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156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156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156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156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3" name="Picture 7" descr="klavente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Enter ehk sisestusklahv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Teksti sisestamisel vajutatakse Enter-klahvi uue lõigu alustamiseks ja tühja vaherea tegemiseks</a:t>
            </a:r>
            <a:r>
              <a:rPr lang="et-EE" sz="2000">
                <a:latin typeface="Arial Baltic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000" b="1"/>
              <a:t>Kui ekraanile </a:t>
            </a:r>
            <a:r>
              <a:rPr lang="et-EE" sz="2000" b="1"/>
              <a:t>ilmub </a:t>
            </a:r>
            <a:r>
              <a:rPr lang="en-GB" sz="2000" b="1"/>
              <a:t>dialoogiak</a:t>
            </a:r>
            <a:r>
              <a:rPr lang="et-EE" sz="2000" b="1"/>
              <a:t>en</a:t>
            </a:r>
            <a:r>
              <a:rPr lang="en-GB" sz="2000" b="1"/>
              <a:t>, saab </a:t>
            </a:r>
            <a:r>
              <a:rPr lang="et-EE" sz="2000" b="1"/>
              <a:t>Enter</a:t>
            </a:r>
            <a:r>
              <a:rPr lang="en-GB" sz="2000" b="1"/>
              <a:t>-klahvi </a:t>
            </a:r>
            <a:r>
              <a:rPr lang="et-EE" sz="2000" b="1"/>
              <a:t>abil</a:t>
            </a:r>
            <a:r>
              <a:rPr lang="en-GB" sz="2000" b="1"/>
              <a:t> </a:t>
            </a:r>
            <a:r>
              <a:rPr lang="et-EE" sz="2000" b="1"/>
              <a:t>kinnitada</a:t>
            </a:r>
            <a:r>
              <a:rPr lang="en-GB" sz="2000" b="1"/>
              <a:t> valikut.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000">
              <a:latin typeface="Arial Baltic"/>
            </a:endParaRPr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>
            <a:off x="611188" y="2852738"/>
            <a:ext cx="4392612" cy="863600"/>
          </a:xfrm>
          <a:prstGeom prst="wedgeRoundRectCallout">
            <a:avLst>
              <a:gd name="adj1" fmla="val 65468"/>
              <a:gd name="adj2" fmla="val -44671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Sisestab käsu.</a:t>
            </a:r>
          </a:p>
        </p:txBody>
      </p:sp>
      <p:grpSp>
        <p:nvGrpSpPr>
          <p:cNvPr id="152584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2585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2586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258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258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7" name="Picture 7" descr="klavnumlock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NumLock ehk numbrilukustusklahv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3933825"/>
            <a:ext cx="7924800" cy="2376488"/>
          </a:xfrm>
        </p:spPr>
        <p:txBody>
          <a:bodyPr/>
          <a:lstStyle/>
          <a:p>
            <a:r>
              <a:rPr lang="et-EE" sz="2000" b="1"/>
              <a:t>Numbriklahvidel on </a:t>
            </a:r>
            <a:r>
              <a:rPr lang="fi-FI" sz="2000" b="1"/>
              <a:t>2 </a:t>
            </a:r>
            <a:r>
              <a:rPr lang="et-EE" sz="2000" b="1"/>
              <a:t>režiimi</a:t>
            </a:r>
            <a:r>
              <a:rPr lang="fi-FI" sz="2000" b="1"/>
              <a:t>: numbrite sisestamine ja kursori juhtimine.</a:t>
            </a:r>
            <a:endParaRPr lang="et-EE" sz="2000" b="1"/>
          </a:p>
          <a:p>
            <a:r>
              <a:rPr lang="et-EE" sz="2000" b="1"/>
              <a:t>Numbrirežiimi üleminekuks tuleb vajutada NumLock klahvi. Süttib NumLock-indikaatortuli. Numbriklahvid töötavad nagu kalkulaatoril.</a:t>
            </a:r>
          </a:p>
          <a:p>
            <a:r>
              <a:rPr lang="et-EE" sz="2000" b="1"/>
              <a:t>Tagasipöördumiseks kursorijuhtimisrežiimi tuleb uuesti vajutada NumLock klahvi.</a:t>
            </a:r>
          </a:p>
        </p:txBody>
      </p:sp>
      <p:sp>
        <p:nvSpPr>
          <p:cNvPr id="153605" name="AutoShape 5"/>
          <p:cNvSpPr>
            <a:spLocks noChangeArrowheads="1"/>
          </p:cNvSpPr>
          <p:nvPr/>
        </p:nvSpPr>
        <p:spPr bwMode="auto">
          <a:xfrm>
            <a:off x="1042988" y="1557338"/>
            <a:ext cx="4679950" cy="2160587"/>
          </a:xfrm>
          <a:prstGeom prst="wedgeRoundRectCallout">
            <a:avLst>
              <a:gd name="adj1" fmla="val 82088"/>
              <a:gd name="adj2" fmla="val -20537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Muudab numbriklahvide režiimi.</a:t>
            </a:r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3609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3610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361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361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31" name="Picture 7" descr="klavnooled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Kursorijuhtimisklahvid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r>
              <a:rPr lang="et-EE" sz="2000" b="1"/>
              <a:t>Vajutades parem- või vasaksuunaklahvile liigub kursor ühe märgi võrra vastavalt paremale või vasakule. </a:t>
            </a:r>
          </a:p>
          <a:p>
            <a:r>
              <a:rPr lang="et-EE" sz="2000" b="1"/>
              <a:t>Vajutades üles- või allasuunaklahvile liigub kursor ühe rea võrra vastavalt üles või alla.</a:t>
            </a:r>
          </a:p>
        </p:txBody>
      </p:sp>
      <p:sp>
        <p:nvSpPr>
          <p:cNvPr id="154629" name="AutoShape 5"/>
          <p:cNvSpPr>
            <a:spLocks noChangeArrowheads="1"/>
          </p:cNvSpPr>
          <p:nvPr/>
        </p:nvSpPr>
        <p:spPr bwMode="auto">
          <a:xfrm>
            <a:off x="900113" y="1628775"/>
            <a:ext cx="3816350" cy="1512888"/>
          </a:xfrm>
          <a:prstGeom prst="wedgeRoundRectCallout">
            <a:avLst>
              <a:gd name="adj1" fmla="val 89644"/>
              <a:gd name="adj2" fmla="val 67315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Kursori liigutamine.</a:t>
            </a:r>
          </a:p>
        </p:txBody>
      </p: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4633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4634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4635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463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5" name="Picture 7" descr="klavdelet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Delete ehk kustutusklahv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r>
              <a:rPr lang="et-EE" sz="2000" b="1"/>
              <a:t>Delete-klahvi abil kustutatakse kursorist</a:t>
            </a:r>
            <a:r>
              <a:rPr lang="en-GB" sz="2000" b="1"/>
              <a:t> paremal olevaid </a:t>
            </a:r>
            <a:r>
              <a:rPr lang="et-EE" sz="2000" b="1"/>
              <a:t>märke. </a:t>
            </a:r>
          </a:p>
          <a:p>
            <a:r>
              <a:rPr lang="et-EE" sz="2000" b="1"/>
              <a:t>Samuti saab kustutada märgistatud tekstiplokke ja objekte.</a:t>
            </a:r>
          </a:p>
          <a:p>
            <a:endParaRPr lang="et-EE" sz="2000" b="1"/>
          </a:p>
        </p:txBody>
      </p:sp>
      <p:sp>
        <p:nvSpPr>
          <p:cNvPr id="155653" name="AutoShape 5"/>
          <p:cNvSpPr>
            <a:spLocks noChangeArrowheads="1"/>
          </p:cNvSpPr>
          <p:nvPr/>
        </p:nvSpPr>
        <p:spPr bwMode="auto">
          <a:xfrm>
            <a:off x="539750" y="1484313"/>
            <a:ext cx="5832475" cy="865187"/>
          </a:xfrm>
          <a:prstGeom prst="wedgeRoundRectCallout">
            <a:avLst>
              <a:gd name="adj1" fmla="val 44991"/>
              <a:gd name="adj2" fmla="val 7220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Kustutab paremalt.</a:t>
            </a:r>
          </a:p>
        </p:txBody>
      </p:sp>
      <p:grpSp>
        <p:nvGrpSpPr>
          <p:cNvPr id="155656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5657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565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566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4" name="Picture 8" descr="klavbackspac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Backspace ehk tagasilükkeklahv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r>
              <a:rPr lang="et-EE" sz="2000" b="1"/>
              <a:t>Backspace-klahvi abil kustutatakse kursorist</a:t>
            </a:r>
            <a:r>
              <a:rPr lang="en-GB" sz="2000" b="1"/>
              <a:t> </a:t>
            </a:r>
            <a:r>
              <a:rPr lang="et-EE" sz="2000" b="1"/>
              <a:t>vasakul</a:t>
            </a:r>
            <a:r>
              <a:rPr lang="en-GB" sz="2000" b="1"/>
              <a:t> olevaid </a:t>
            </a:r>
            <a:r>
              <a:rPr lang="et-EE" sz="2000" b="1"/>
              <a:t>märke. </a:t>
            </a:r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755650" y="2852738"/>
            <a:ext cx="5688013" cy="1006475"/>
          </a:xfrm>
          <a:prstGeom prst="wedgeRoundRectCallout">
            <a:avLst>
              <a:gd name="adj1" fmla="val 31162"/>
              <a:gd name="adj2" fmla="val -109778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Kustutab vasakult.</a:t>
            </a:r>
          </a:p>
        </p:txBody>
      </p:sp>
      <p:grpSp>
        <p:nvGrpSpPr>
          <p:cNvPr id="157705" name="Group 9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7706" name="AutoShape 10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770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7709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7" name="Picture 7" descr="klavinser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Insert ehk lisamisklahv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r>
              <a:rPr lang="et-EE" sz="2000" b="1"/>
              <a:t>Tavaliselt lisatakse märgid olemasolevate märkide vahele. Valesti kirjutatud teksti võib ka üle kirjutada. Ülekirjutuse puhul sisestatakse märk olemasoleva asemele. </a:t>
            </a:r>
          </a:p>
          <a:p>
            <a:r>
              <a:rPr lang="et-EE" sz="2000" b="1"/>
              <a:t>Ülekirjutusrežiimi sisse- ja väljalülitamiseks vajutatakse Insert-klahvi. </a:t>
            </a:r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>
            <a:off x="539750" y="2708275"/>
            <a:ext cx="6624638" cy="865188"/>
          </a:xfrm>
          <a:prstGeom prst="wedgeRoundRectCallout">
            <a:avLst>
              <a:gd name="adj1" fmla="val 32889"/>
              <a:gd name="adj2" fmla="val -10064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Viib ülekirjutusrežiimi.</a:t>
            </a:r>
          </a:p>
        </p:txBody>
      </p:sp>
      <p:grpSp>
        <p:nvGrpSpPr>
          <p:cNvPr id="184328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4329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4330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433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433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</a:p>
        </p:txBody>
      </p:sp>
      <p:sp>
        <p:nvSpPr>
          <p:cNvPr id="24599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3816350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t-EE" sz="1600">
                <a:hlinkClick r:id="rId2" action="ppaction://hlinksldjump"/>
              </a:rPr>
              <a:t>Klaviatuur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3" action="ppaction://hlinksldjump"/>
              </a:rPr>
              <a:t>Escape ehk paoklahv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4" action="ppaction://hlinksldjump"/>
              </a:rPr>
              <a:t>Tab ehk tabeldusklahv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5" action="ppaction://hlinksldjump"/>
              </a:rPr>
              <a:t>Caps Lock ehk registrilukustaja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6" action="ppaction://hlinksldjump"/>
              </a:rPr>
              <a:t>Shift ehk registriklahv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7" action="ppaction://hlinksldjump"/>
              </a:rPr>
              <a:t>Ctrl ehk juhtklahv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8" action="ppaction://hlinksldjump"/>
              </a:rPr>
              <a:t>Alt ehk muuteklahv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9" action="ppaction://hlinksldjump"/>
              </a:rPr>
              <a:t>AltGr ehk muuteklahv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0" action="ppaction://hlinksldjump"/>
              </a:rPr>
              <a:t>Space ehk tühikuklahv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1" action="ppaction://hlinksldjump"/>
              </a:rPr>
              <a:t>Windows Logo key ehk aknaklahv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2" action="ppaction://hlinksldjump"/>
              </a:rPr>
              <a:t>Application ehk kiirmenüüklahv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3" action="ppaction://hlinksldjump"/>
              </a:rPr>
              <a:t>Enter ehk sisestusklahv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4" action="ppaction://hlinksldjump"/>
              </a:rPr>
              <a:t>NumLock ehk numbrilukustusklahv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5" action="ppaction://hlinksldjump"/>
              </a:rPr>
              <a:t>Kursorijuhtimisklahvid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6" action="ppaction://hlinksldjump"/>
              </a:rPr>
              <a:t>Delete ehk kustutusklahv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7" action="ppaction://hlinksldjump"/>
              </a:rPr>
              <a:t>Backspace ehk tagasilükkeklahv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8" action="ppaction://hlinksldjump"/>
              </a:rPr>
              <a:t>Insert ehk lisamisklahv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19" action="ppaction://hlinksldjump"/>
              </a:rPr>
              <a:t>Leheküljekerimisklahvid</a:t>
            </a:r>
            <a:endParaRPr lang="et-EE" sz="1600"/>
          </a:p>
        </p:txBody>
      </p:sp>
      <p:sp>
        <p:nvSpPr>
          <p:cNvPr id="24600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57338"/>
            <a:ext cx="3886200" cy="395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t-EE" sz="1600">
                <a:hlinkClick r:id="rId20" action="ppaction://hlinksldjump"/>
              </a:rPr>
              <a:t>Home ehk algusklahv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21" action="ppaction://hlinksldjump"/>
              </a:rPr>
              <a:t>End ehk lõpuklahv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22" action="ppaction://hlinksldjump"/>
              </a:rPr>
              <a:t>Funktsiooniklahvid</a:t>
            </a:r>
            <a:endParaRPr lang="et-EE" sz="1600"/>
          </a:p>
          <a:p>
            <a:pPr>
              <a:lnSpc>
                <a:spcPct val="80000"/>
              </a:lnSpc>
            </a:pPr>
            <a:r>
              <a:rPr lang="et-EE" sz="1600">
                <a:hlinkClick r:id="rId23" action="ppaction://hlinksldjump"/>
              </a:rPr>
              <a:t>Klahvikombinatsioonid</a:t>
            </a:r>
            <a:endParaRPr lang="et-EE" sz="16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4" action="ppaction://hlinksldjump"/>
              </a:rPr>
              <a:t>Märgistamine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5" action="ppaction://hlinksldjump"/>
              </a:rPr>
              <a:t>Lõikamine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6" action="ppaction://hlinksldjump"/>
              </a:rPr>
              <a:t>Kopeerimine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7" action="ppaction://hlinksldjump"/>
              </a:rPr>
              <a:t>Kleepimine ehk asetamine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8" action="ppaction://hlinksldjump"/>
              </a:rPr>
              <a:t>Otsimine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29" action="ppaction://hlinksldjump"/>
              </a:rPr>
              <a:t>Crtl+Alt+Delete</a:t>
            </a:r>
            <a:endParaRPr lang="et-EE" sz="1500"/>
          </a:p>
          <a:p>
            <a:pPr>
              <a:lnSpc>
                <a:spcPct val="80000"/>
              </a:lnSpc>
            </a:pPr>
            <a:r>
              <a:rPr lang="et-EE" sz="1600">
                <a:hlinkClick r:id="rId30" action="ppaction://hlinksldjump"/>
              </a:rPr>
              <a:t>Klaviatuuriasetused</a:t>
            </a:r>
            <a:endParaRPr lang="et-EE" sz="1600"/>
          </a:p>
          <a:p>
            <a:pPr lvl="1">
              <a:lnSpc>
                <a:spcPct val="80000"/>
              </a:lnSpc>
            </a:pPr>
            <a:r>
              <a:rPr lang="et-EE" sz="1500">
                <a:hlinkClick r:id="rId31" action="ppaction://hlinksldjump"/>
              </a:rPr>
              <a:t>WindowsXP ekraaniklaviatuur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32" action="ppaction://hlinksldjump"/>
              </a:rPr>
              <a:t>Microsoft Natural klaviatuur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33" action="ppaction://hlinksldjump"/>
              </a:rPr>
              <a:t>Fentek Handed Dvorak klaviatuur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34" action="ppaction://hlinksldjump"/>
              </a:rPr>
              <a:t>TypeMatrix klaviatuur</a:t>
            </a:r>
            <a:endParaRPr lang="et-EE" sz="1500"/>
          </a:p>
          <a:p>
            <a:pPr lvl="1">
              <a:lnSpc>
                <a:spcPct val="80000"/>
              </a:lnSpc>
            </a:pPr>
            <a:r>
              <a:rPr lang="et-EE" sz="1500">
                <a:hlinkClick r:id="rId35" action="ppaction://hlinksldjump"/>
              </a:rPr>
              <a:t>Laserklaviatuur</a:t>
            </a:r>
            <a:endParaRPr lang="et-EE" sz="1500"/>
          </a:p>
          <a:p>
            <a:pPr>
              <a:lnSpc>
                <a:spcPct val="80000"/>
              </a:lnSpc>
            </a:pPr>
            <a:endParaRPr lang="et-EE" sz="1600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7" name="Picture 7" descr="klavpgupd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Leheküljekerimisklahvid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Vajutus PageUp-klahvile viib kursori ekraanitäie võrra tagasi.</a:t>
            </a:r>
          </a:p>
          <a:p>
            <a:pPr>
              <a:lnSpc>
                <a:spcPct val="90000"/>
              </a:lnSpc>
            </a:pPr>
            <a:r>
              <a:rPr lang="et-EE" sz="2000" b="1"/>
              <a:t>Vajutus PageDown-klahvile viib kursori ekraanitäie võrra edasi.</a:t>
            </a:r>
          </a:p>
        </p:txBody>
      </p:sp>
      <p:sp>
        <p:nvSpPr>
          <p:cNvPr id="158725" name="AutoShape 5"/>
          <p:cNvSpPr>
            <a:spLocks noChangeArrowheads="1"/>
          </p:cNvSpPr>
          <p:nvPr/>
        </p:nvSpPr>
        <p:spPr bwMode="auto">
          <a:xfrm>
            <a:off x="468313" y="1628775"/>
            <a:ext cx="5329237" cy="1584325"/>
          </a:xfrm>
          <a:prstGeom prst="wedgeRoundRectCallout">
            <a:avLst>
              <a:gd name="adj1" fmla="val 67931"/>
              <a:gd name="adj2" fmla="val -3306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Liigutab ekraanitäie võrra.</a:t>
            </a:r>
          </a:p>
        </p:txBody>
      </p:sp>
      <p:grpSp>
        <p:nvGrpSpPr>
          <p:cNvPr id="158728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58729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58730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5873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5873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7" name="Picture 7" descr="klavhom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Home ehk algusklahv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Vajutus Home-klahvile viib kursori rea algusse.</a:t>
            </a:r>
          </a:p>
          <a:p>
            <a:pPr>
              <a:lnSpc>
                <a:spcPct val="90000"/>
              </a:lnSpc>
            </a:pPr>
            <a:r>
              <a:rPr lang="et-EE" sz="2000" b="1"/>
              <a:t>Ctrl-klahvi all hoides vajutades Home-klahvile liigub kursor dokumendi algusse.</a:t>
            </a:r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611188" y="2708275"/>
            <a:ext cx="6265862" cy="1006475"/>
          </a:xfrm>
          <a:prstGeom prst="wedgeRoundRectCallout">
            <a:avLst>
              <a:gd name="adj1" fmla="val 43792"/>
              <a:gd name="adj2" fmla="val -93690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Viib kursori algusse.</a:t>
            </a:r>
          </a:p>
        </p:txBody>
      </p:sp>
      <p:grpSp>
        <p:nvGrpSpPr>
          <p:cNvPr id="168968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8969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8970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897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897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71" name="Picture 7" descr="klavend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End ehk lõpuklahv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Vajutus End-klahvile viib kursori rea lõppu.</a:t>
            </a:r>
          </a:p>
          <a:p>
            <a:pPr>
              <a:lnSpc>
                <a:spcPct val="90000"/>
              </a:lnSpc>
            </a:pPr>
            <a:r>
              <a:rPr lang="et-EE" sz="2000" b="1"/>
              <a:t>Ctrl-klahvi all hoides vajutades End-klahvile liigub kursor dokumendi lõppu.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000" b="1"/>
          </a:p>
        </p:txBody>
      </p:sp>
      <p:sp>
        <p:nvSpPr>
          <p:cNvPr id="164869" name="AutoShape 5"/>
          <p:cNvSpPr>
            <a:spLocks noChangeArrowheads="1"/>
          </p:cNvSpPr>
          <p:nvPr/>
        </p:nvSpPr>
        <p:spPr bwMode="auto">
          <a:xfrm>
            <a:off x="1835150" y="1628775"/>
            <a:ext cx="3529013" cy="1512888"/>
          </a:xfrm>
          <a:prstGeom prst="wedgeRoundRectCallout">
            <a:avLst>
              <a:gd name="adj1" fmla="val 79690"/>
              <a:gd name="adj2" fmla="val 14218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Viib kursori lõppu.</a:t>
            </a:r>
          </a:p>
        </p:txBody>
      </p:sp>
      <p:grpSp>
        <p:nvGrpSpPr>
          <p:cNvPr id="164872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4873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4874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4875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487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9" name="Picture 7" descr="klavfunkts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Funktsiooniklahvid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Vajutades mingit funktsio</a:t>
            </a:r>
            <a:r>
              <a:rPr lang="et-EE" sz="2000" b="1"/>
              <a:t>oni</a:t>
            </a:r>
            <a:r>
              <a:rPr lang="en-GB" sz="2000" b="1"/>
              <a:t>klahvi, teostatakse tavaliselt mingi tegevus. Milline, see oleneb parajasti aktiivsest programmist</a:t>
            </a:r>
            <a:r>
              <a:rPr lang="en-GB" sz="2000"/>
              <a:t>. </a:t>
            </a:r>
            <a:endParaRPr lang="et-EE" sz="2000" b="1"/>
          </a:p>
          <a:p>
            <a:pPr>
              <a:lnSpc>
                <a:spcPct val="90000"/>
              </a:lnSpc>
            </a:pPr>
            <a:r>
              <a:rPr lang="et-EE" sz="2000" b="1"/>
              <a:t>F1 kuvab tavaliselt abiteabe.</a:t>
            </a:r>
          </a:p>
          <a:p>
            <a:pPr>
              <a:lnSpc>
                <a:spcPct val="90000"/>
              </a:lnSpc>
            </a:pPr>
            <a:r>
              <a:rPr lang="et-EE" sz="2000" b="1"/>
              <a:t>F4 kordab sooritatud tegevust (MS Office programmides). </a:t>
            </a:r>
          </a:p>
        </p:txBody>
      </p:sp>
      <p:sp>
        <p:nvSpPr>
          <p:cNvPr id="166917" name="AutoShape 5"/>
          <p:cNvSpPr>
            <a:spLocks noChangeArrowheads="1"/>
          </p:cNvSpPr>
          <p:nvPr/>
        </p:nvSpPr>
        <p:spPr bwMode="auto">
          <a:xfrm>
            <a:off x="1042988" y="2133600"/>
            <a:ext cx="3529012" cy="1006475"/>
          </a:xfrm>
          <a:prstGeom prst="wedgeRoundRectCallout">
            <a:avLst>
              <a:gd name="adj1" fmla="val -37403"/>
              <a:gd name="adj2" fmla="val -84699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F1 abiteave</a:t>
            </a:r>
          </a:p>
        </p:txBody>
      </p:sp>
      <p:grpSp>
        <p:nvGrpSpPr>
          <p:cNvPr id="16692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692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692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692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692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Klahvikombinatsioonid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7345362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t-EE" sz="2800"/>
              <a:t>Sageli kasutatakse klaviatuuril olevate klahvide kombinatsioone, et valida menüükäske ilma menüüd avamata.</a:t>
            </a:r>
          </a:p>
          <a:p>
            <a:pPr>
              <a:spcBef>
                <a:spcPct val="50000"/>
              </a:spcBef>
            </a:pPr>
            <a:r>
              <a:rPr lang="et-EE" sz="2800"/>
              <a:t>Klahvikombinatsiooni kasutamiseks hoia all esimesena toodud klahv (tavaliselt </a:t>
            </a:r>
            <a:r>
              <a:rPr lang="et-EE" sz="2800" b="1"/>
              <a:t>Ctrl</a:t>
            </a:r>
            <a:r>
              <a:rPr lang="et-EE" sz="2800"/>
              <a:t> või </a:t>
            </a:r>
            <a:r>
              <a:rPr lang="et-EE" sz="2800" b="1"/>
              <a:t>Alt</a:t>
            </a:r>
            <a:r>
              <a:rPr lang="et-EE" sz="2800"/>
              <a:t>) ja vajuta klaviatuuril teist klahvi.</a:t>
            </a:r>
            <a:r>
              <a:rPr lang="et-EE" sz="2800" b="1">
                <a:solidFill>
                  <a:schemeClr val="folHlink"/>
                </a:solidFill>
              </a:rPr>
              <a:t> </a:t>
            </a:r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2279" name="AutoShape 7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2280" name="Text Box 8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2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228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228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5" name="Picture 9" descr="klavselectall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Märgistamine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Klahvikombinatsiooni Ctrl+A abil märgistatakse kogu dokument.</a:t>
            </a:r>
          </a:p>
        </p:txBody>
      </p:sp>
      <p:sp>
        <p:nvSpPr>
          <p:cNvPr id="167941" name="AutoShape 5"/>
          <p:cNvSpPr>
            <a:spLocks noChangeArrowheads="1"/>
          </p:cNvSpPr>
          <p:nvPr/>
        </p:nvSpPr>
        <p:spPr bwMode="auto">
          <a:xfrm>
            <a:off x="2195513" y="1773238"/>
            <a:ext cx="2160587" cy="935037"/>
          </a:xfrm>
          <a:prstGeom prst="wedgeRoundRectCallout">
            <a:avLst>
              <a:gd name="adj1" fmla="val -85491"/>
              <a:gd name="adj2" fmla="val 7020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Ctrl+A</a:t>
            </a:r>
          </a:p>
        </p:txBody>
      </p:sp>
      <p:grpSp>
        <p:nvGrpSpPr>
          <p:cNvPr id="167946" name="Group 10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7947" name="AutoShape 11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7948" name="Text Box 12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7949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795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23" name="Picture 7" descr="klavcu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Lõikamine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Klahvikombinatsiooni Ctrl+X abil lõigatakse märgistatud osa  dokumendist välja.</a:t>
            </a:r>
          </a:p>
        </p:txBody>
      </p:sp>
      <p:sp>
        <p:nvSpPr>
          <p:cNvPr id="162821" name="AutoShape 5"/>
          <p:cNvSpPr>
            <a:spLocks noChangeArrowheads="1"/>
          </p:cNvSpPr>
          <p:nvPr/>
        </p:nvSpPr>
        <p:spPr bwMode="auto">
          <a:xfrm>
            <a:off x="827088" y="1628775"/>
            <a:ext cx="2089150" cy="1006475"/>
          </a:xfrm>
          <a:prstGeom prst="wedgeRoundRectCallout">
            <a:avLst>
              <a:gd name="adj1" fmla="val 1750"/>
              <a:gd name="adj2" fmla="val 110255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Ctrl+X</a:t>
            </a:r>
          </a:p>
        </p:txBody>
      </p:sp>
      <p:grpSp>
        <p:nvGrpSpPr>
          <p:cNvPr id="162824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2825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2826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282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2828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5" name="Picture 7" descr="klavcopy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Kopeerimine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Klahvikombinatsiooni Ctrl+C abil kopeeritakse märgistatud osa  lõikepuhvrisse.</a:t>
            </a:r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>
            <a:off x="1116013" y="1557338"/>
            <a:ext cx="2087562" cy="1006475"/>
          </a:xfrm>
          <a:prstGeom prst="wedgeRoundRectCallout">
            <a:avLst>
              <a:gd name="adj1" fmla="val 4523"/>
              <a:gd name="adj2" fmla="val 11514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Ctrl+C</a:t>
            </a:r>
          </a:p>
        </p:txBody>
      </p:sp>
      <p:grpSp>
        <p:nvGrpSpPr>
          <p:cNvPr id="160776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0777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0778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077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0780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9" name="Picture 7" descr="klavpast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Kleepimine ehk asetamine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Klahvikombinatsiooni Ctrl+V abil kleebitakse lõigatud või kopeeritud osa  kohale, kus asub kursor.</a:t>
            </a:r>
          </a:p>
        </p:txBody>
      </p:sp>
      <p:sp>
        <p:nvSpPr>
          <p:cNvPr id="172037" name="AutoShape 5"/>
          <p:cNvSpPr>
            <a:spLocks noChangeArrowheads="1"/>
          </p:cNvSpPr>
          <p:nvPr/>
        </p:nvSpPr>
        <p:spPr bwMode="auto">
          <a:xfrm>
            <a:off x="3132138" y="1700213"/>
            <a:ext cx="2017712" cy="1006475"/>
          </a:xfrm>
          <a:prstGeom prst="wedgeRoundRectCallout">
            <a:avLst>
              <a:gd name="adj1" fmla="val -73917"/>
              <a:gd name="adj2" fmla="val 110093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Ctrl+V</a:t>
            </a:r>
          </a:p>
        </p:txBody>
      </p:sp>
      <p:grpSp>
        <p:nvGrpSpPr>
          <p:cNvPr id="17204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7204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7204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7204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7204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5" name="Picture 7" descr="klavfind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Otsimine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Klahvikombinatsiooni Ctrl+F abil avatakse otsimisaken.</a:t>
            </a:r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3059113" y="1844675"/>
            <a:ext cx="2233612" cy="1006475"/>
          </a:xfrm>
          <a:prstGeom prst="wedgeRoundRectCallout">
            <a:avLst>
              <a:gd name="adj1" fmla="val -79852"/>
              <a:gd name="adj2" fmla="val 55676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Ctrl+F</a:t>
            </a:r>
          </a:p>
        </p:txBody>
      </p:sp>
      <p:grpSp>
        <p:nvGrpSpPr>
          <p:cNvPr id="165896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5897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5898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589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5900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Klaviatuur</a:t>
            </a:r>
          </a:p>
        </p:txBody>
      </p:sp>
      <p:pic>
        <p:nvPicPr>
          <p:cNvPr id="191491" name="Picture 3" descr="klaviatuu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91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076700"/>
            <a:ext cx="7924800" cy="1943100"/>
          </a:xfrm>
        </p:spPr>
        <p:txBody>
          <a:bodyPr/>
          <a:lstStyle/>
          <a:p>
            <a:r>
              <a:rPr lang="et-EE" sz="2000" b="1"/>
              <a:t>Klaviatuur on </a:t>
            </a:r>
            <a:r>
              <a:rPr lang="fi-FI" sz="2000" b="1"/>
              <a:t>mõeldud andmete ja tekstide sisestamiseks arvutisse, samuti</a:t>
            </a:r>
            <a:r>
              <a:rPr lang="et-EE" sz="2000" b="1"/>
              <a:t> </a:t>
            </a:r>
            <a:r>
              <a:rPr lang="fi-FI" sz="2000" b="1"/>
              <a:t>korralduste andmiseks</a:t>
            </a:r>
            <a:r>
              <a:rPr lang="et-EE" sz="2000" b="1"/>
              <a:t>.</a:t>
            </a:r>
          </a:p>
          <a:p>
            <a:r>
              <a:rPr lang="et-EE" sz="2000" b="1"/>
              <a:t>Vaadeldava klaviatuuri tähemärkide paigutus vastab nn. QWERTY- süsteemile, mida kasutatakse ka  kirjutusmasinates.</a:t>
            </a:r>
          </a:p>
        </p:txBody>
      </p:sp>
      <p:grpSp>
        <p:nvGrpSpPr>
          <p:cNvPr id="191501" name="Group 13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91497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91493" name="Text Box 5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91502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9" name="Picture 7" descr="klavctrl_alt_delet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Ctrl+Alt+Delete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 sz="2000" b="1"/>
              <a:t>Arvutivõrku sisselogimiseks vajuta Ctrl+Alt+Delete.</a:t>
            </a:r>
          </a:p>
          <a:p>
            <a:pPr>
              <a:lnSpc>
                <a:spcPct val="90000"/>
              </a:lnSpc>
            </a:pPr>
            <a:r>
              <a:rPr lang="et-EE" sz="2000" b="1"/>
              <a:t>Mitmekordsel vajutamisel toimub arvuti alglaadimine (Win95, 98).</a:t>
            </a:r>
          </a:p>
          <a:p>
            <a:pPr>
              <a:lnSpc>
                <a:spcPct val="90000"/>
              </a:lnSpc>
            </a:pPr>
            <a:r>
              <a:rPr lang="et-EE" sz="2000" b="1"/>
              <a:t>Võimaldab lõpetada kinnijooksnud programmide töö.</a:t>
            </a:r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>
            <a:off x="1042988" y="1989138"/>
            <a:ext cx="4608512" cy="1006475"/>
          </a:xfrm>
          <a:prstGeom prst="wedgeRoundRectCallout">
            <a:avLst>
              <a:gd name="adj1" fmla="val -55204"/>
              <a:gd name="adj2" fmla="val 115144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Ctrl+Alt+Delete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6180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6180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6180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6180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Klaviatuuriasetused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6156325" y="2636838"/>
            <a:ext cx="23050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Qwerty ja dvorak asetusega klaviatuuri kõige tavapärasemad  märkide klahvipaigutused</a:t>
            </a:r>
          </a:p>
        </p:txBody>
      </p:sp>
      <p:pic>
        <p:nvPicPr>
          <p:cNvPr id="186382" name="Picture 14" descr="dvorak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412875"/>
            <a:ext cx="4895850" cy="4691063"/>
          </a:xfrm>
          <a:noFill/>
          <a:ln/>
        </p:spPr>
      </p:pic>
      <p:grpSp>
        <p:nvGrpSpPr>
          <p:cNvPr id="186383" name="Group 15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6384" name="AutoShape 16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638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6387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5" name="Picture 7" descr="klav_xp_onscreen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84313"/>
            <a:ext cx="8135937" cy="2592387"/>
          </a:xfrm>
          <a:noFill/>
          <a:ln/>
        </p:spPr>
      </p:pic>
      <p:sp>
        <p:nvSpPr>
          <p:cNvPr id="181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WindowsXP ekraaniklaviatuur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755650" y="4652963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Antud klaviatuuri kasutatakse märkide sisestamiseks arvutiekraanilt hiire abil.</a:t>
            </a:r>
          </a:p>
        </p:txBody>
      </p:sp>
      <p:grpSp>
        <p:nvGrpSpPr>
          <p:cNvPr id="181258" name="Group 10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1259" name="AutoShape 11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1260" name="Text Box 12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126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126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Microsoft Natural klaviatuur</a:t>
            </a:r>
          </a:p>
        </p:txBody>
      </p:sp>
      <p:pic>
        <p:nvPicPr>
          <p:cNvPr id="185350" name="Picture 6" descr="MSnat_Elite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412875"/>
            <a:ext cx="4752975" cy="4752975"/>
          </a:xfrm>
          <a:noFill/>
          <a:ln/>
        </p:spPr>
      </p:pic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187450" y="5300663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Ergonoomilise käteasetusega Microsoft Natural klaviatuur</a:t>
            </a:r>
          </a:p>
        </p:txBody>
      </p:sp>
      <p:grpSp>
        <p:nvGrpSpPr>
          <p:cNvPr id="185351" name="Group 7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5352" name="AutoShape 8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5353" name="Text Box 9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535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5355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Fentek Handed Dvorak klaviatuur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468313" y="3357563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Fentek Handed dvorak asetusega klaviatuurid parema- (ülal) ja vasakukäelistele (all).</a:t>
            </a:r>
          </a:p>
        </p:txBody>
      </p:sp>
      <p:pic>
        <p:nvPicPr>
          <p:cNvPr id="187403" name="Picture 11" descr="Ldvorak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4076700"/>
            <a:ext cx="6913562" cy="1865313"/>
          </a:xfrm>
          <a:noFill/>
          <a:ln/>
        </p:spPr>
      </p:pic>
      <p:pic>
        <p:nvPicPr>
          <p:cNvPr id="187405" name="Picture 13" descr="Rdvorak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484313"/>
            <a:ext cx="6913562" cy="1863725"/>
          </a:xfrm>
          <a:noFill/>
          <a:ln/>
        </p:spPr>
      </p:pic>
      <p:grpSp>
        <p:nvGrpSpPr>
          <p:cNvPr id="187407" name="Group 15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7408" name="AutoShape 16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7409" name="Text Box 17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4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741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741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 TypeMatrix klaviatuur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755650" y="5157788"/>
            <a:ext cx="748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TypeMatrix ergonoomilise klahviasetusega klaviatuur</a:t>
            </a:r>
          </a:p>
        </p:txBody>
      </p:sp>
      <p:pic>
        <p:nvPicPr>
          <p:cNvPr id="188430" name="Picture 14" descr="mtypematrix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484313"/>
            <a:ext cx="7559675" cy="3636962"/>
          </a:xfrm>
          <a:noFill/>
          <a:ln/>
        </p:spPr>
      </p:pic>
      <p:grpSp>
        <p:nvGrpSpPr>
          <p:cNvPr id="188431" name="Group 15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8432" name="AutoShape 16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8433" name="Text Box 17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843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88435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Laserklaviatuur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827088" y="5157788"/>
            <a:ext cx="748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000" b="1"/>
              <a:t>Magnetkaardi ja laseriga triipkoodi lugejaga klaviatuur</a:t>
            </a:r>
          </a:p>
        </p:txBody>
      </p:sp>
      <p:pic>
        <p:nvPicPr>
          <p:cNvPr id="189450" name="Picture 10" descr="sklaser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1484313"/>
            <a:ext cx="5400675" cy="3489325"/>
          </a:xfrm>
          <a:noFill/>
          <a:ln/>
        </p:spPr>
      </p:pic>
      <p:grpSp>
        <p:nvGrpSpPr>
          <p:cNvPr id="189451" name="Group 11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89452" name="AutoShape 12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89453" name="Text Box 13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89454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Escape ehk paoklahv</a:t>
            </a:r>
          </a:p>
        </p:txBody>
      </p:sp>
      <p:pic>
        <p:nvPicPr>
          <p:cNvPr id="130055" name="Picture 7" descr="klavesc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1908175" y="1844675"/>
            <a:ext cx="5903913" cy="1655763"/>
          </a:xfrm>
          <a:prstGeom prst="wedgeRoundRectCallout">
            <a:avLst>
              <a:gd name="adj1" fmla="val -70060"/>
              <a:gd name="adj2" fmla="val -57287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4400" b="1">
                <a:solidFill>
                  <a:schemeClr val="folHlink"/>
                </a:solidFill>
              </a:rPr>
              <a:t>Katkestab korralduse täitmise</a:t>
            </a:r>
            <a:r>
              <a:rPr lang="et-EE" sz="4400" b="1">
                <a:solidFill>
                  <a:schemeClr val="folHlink"/>
                </a:solidFill>
              </a:rPr>
              <a:t>.</a:t>
            </a:r>
            <a:endParaRPr lang="et-EE" sz="4400">
              <a:solidFill>
                <a:schemeClr val="folHlink"/>
              </a:solidFill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149725"/>
            <a:ext cx="7924800" cy="1870075"/>
          </a:xfrm>
        </p:spPr>
        <p:txBody>
          <a:bodyPr/>
          <a:lstStyle/>
          <a:p>
            <a:r>
              <a:rPr lang="et-EE" sz="2000" b="1"/>
              <a:t>Paoklahvi vajutus katkestab korralduse täitmise (tühistab tehtud valiku).</a:t>
            </a:r>
          </a:p>
        </p:txBody>
      </p:sp>
      <p:grpSp>
        <p:nvGrpSpPr>
          <p:cNvPr id="130059" name="Group 11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30060" name="AutoShape 12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30061" name="Text Box 13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30062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30063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Tab ehk tabeldusklahv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005263"/>
            <a:ext cx="7924800" cy="2232025"/>
          </a:xfrm>
        </p:spPr>
        <p:txBody>
          <a:bodyPr/>
          <a:lstStyle/>
          <a:p>
            <a:r>
              <a:rPr lang="en-GB" sz="2000" b="1"/>
              <a:t>Tee</a:t>
            </a:r>
            <a:r>
              <a:rPr lang="et-EE" sz="2000" b="1"/>
              <a:t>b</a:t>
            </a:r>
            <a:r>
              <a:rPr lang="en-GB" sz="2000" b="1"/>
              <a:t> taandrea</a:t>
            </a:r>
            <a:r>
              <a:rPr lang="et-EE" sz="2000" b="1"/>
              <a:t>. Tagasiliikumiseks vajuta Shift + Tab.</a:t>
            </a:r>
            <a:endParaRPr lang="en-GB" sz="2000" b="1"/>
          </a:p>
          <a:p>
            <a:r>
              <a:rPr lang="en-GB" sz="2000" b="1"/>
              <a:t>Andmete sisestamisel </a:t>
            </a:r>
            <a:r>
              <a:rPr lang="et-EE" sz="2000" b="1"/>
              <a:t>viib</a:t>
            </a:r>
            <a:r>
              <a:rPr lang="en-GB" sz="2000" b="1"/>
              <a:t> vajutus T</a:t>
            </a:r>
            <a:r>
              <a:rPr lang="et-EE" sz="2000" b="1"/>
              <a:t>ab-</a:t>
            </a:r>
            <a:r>
              <a:rPr lang="en-GB" sz="2000" b="1"/>
              <a:t>klahvile kursori </a:t>
            </a:r>
            <a:r>
              <a:rPr lang="et-EE" sz="2000" b="1"/>
              <a:t>4…8 märki</a:t>
            </a:r>
            <a:r>
              <a:rPr lang="en-GB" sz="2000" b="1"/>
              <a:t> edasi, jättes tühja koha. </a:t>
            </a:r>
            <a:endParaRPr lang="et-EE" sz="2000" b="1"/>
          </a:p>
          <a:p>
            <a:r>
              <a:rPr lang="en-GB" sz="2000" b="1"/>
              <a:t>Kui ekraanile </a:t>
            </a:r>
            <a:r>
              <a:rPr lang="et-EE" sz="2000" b="1"/>
              <a:t>ilmub </a:t>
            </a:r>
            <a:r>
              <a:rPr lang="en-GB" sz="2000" b="1"/>
              <a:t>dialoogiak</a:t>
            </a:r>
            <a:r>
              <a:rPr lang="et-EE" sz="2000" b="1"/>
              <a:t>en</a:t>
            </a:r>
            <a:r>
              <a:rPr lang="en-GB" sz="2000" b="1"/>
              <a:t>, saab T</a:t>
            </a:r>
            <a:r>
              <a:rPr lang="et-EE" sz="2000" b="1"/>
              <a:t>ab</a:t>
            </a:r>
            <a:r>
              <a:rPr lang="en-GB" sz="2000" b="1"/>
              <a:t>-klahviga liikuda erinevate valikute vahel. </a:t>
            </a:r>
          </a:p>
          <a:p>
            <a:r>
              <a:rPr lang="et-EE" sz="2000" b="1"/>
              <a:t>Tabelites viib kursori järgmisse lahtrisse.</a:t>
            </a:r>
          </a:p>
        </p:txBody>
      </p:sp>
      <p:pic>
        <p:nvPicPr>
          <p:cNvPr id="134151" name="Picture 7" descr="klavtabula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835150" y="2133600"/>
            <a:ext cx="6337300" cy="1655763"/>
          </a:xfrm>
          <a:prstGeom prst="wedgeRoundRectCallout">
            <a:avLst>
              <a:gd name="adj1" fmla="val -63301"/>
              <a:gd name="adj2" fmla="val -20468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Viib kursori järgmise tabulatsioonimärgini.</a:t>
            </a:r>
          </a:p>
        </p:txBody>
      </p:sp>
      <p:grpSp>
        <p:nvGrpSpPr>
          <p:cNvPr id="134153" name="Group 9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34154" name="AutoShape 10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34155" name="Text Box 11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3415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3415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Caps Lock ehk registrilukustaja</a:t>
            </a:r>
          </a:p>
        </p:txBody>
      </p:sp>
      <p:pic>
        <p:nvPicPr>
          <p:cNvPr id="136198" name="Picture 6" descr="klavcapslock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3620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Vajuta, kui </a:t>
            </a:r>
            <a:r>
              <a:rPr lang="et-EE" sz="2000" b="1"/>
              <a:t>soovid</a:t>
            </a:r>
            <a:r>
              <a:rPr lang="en-GB" sz="2000" b="1"/>
              <a:t> ainult suurtähtedega trükkida. </a:t>
            </a:r>
            <a:endParaRPr lang="et-EE" sz="2000" b="1"/>
          </a:p>
          <a:p>
            <a:pPr>
              <a:lnSpc>
                <a:spcPct val="90000"/>
              </a:lnSpc>
            </a:pPr>
            <a:r>
              <a:rPr lang="et-EE" sz="2000" b="1"/>
              <a:t>Suurtäherežiimis Shift-klahvi all hoides saab sisestada väiketähti.</a:t>
            </a:r>
          </a:p>
          <a:p>
            <a:pPr>
              <a:lnSpc>
                <a:spcPct val="90000"/>
              </a:lnSpc>
            </a:pPr>
            <a:r>
              <a:rPr lang="en-GB" sz="2000" b="1"/>
              <a:t>Klaviatuuri</a:t>
            </a:r>
            <a:r>
              <a:rPr lang="et-EE" sz="2000" b="1"/>
              <a:t>l</a:t>
            </a:r>
            <a:r>
              <a:rPr lang="en-GB" sz="2000" b="1"/>
              <a:t> on tavaliselt ka </a:t>
            </a:r>
            <a:r>
              <a:rPr lang="et-EE" sz="2000" b="1"/>
              <a:t>signaallamp</a:t>
            </a:r>
            <a:r>
              <a:rPr lang="en-GB" sz="2000" b="1"/>
              <a:t>, mi</a:t>
            </a:r>
            <a:r>
              <a:rPr lang="et-EE" sz="2000" b="1"/>
              <a:t>lle põlemine</a:t>
            </a:r>
            <a:r>
              <a:rPr lang="en-GB" sz="2000" b="1"/>
              <a:t> näitab, </a:t>
            </a:r>
            <a:r>
              <a:rPr lang="et-EE" sz="2000" b="1"/>
              <a:t>et trükitakse </a:t>
            </a:r>
            <a:r>
              <a:rPr lang="en-GB" sz="2000" b="1"/>
              <a:t>suurtäh</a:t>
            </a:r>
            <a:r>
              <a:rPr lang="et-EE" sz="2000" b="1"/>
              <a:t>erežiimis.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000" b="1"/>
          </a:p>
        </p:txBody>
      </p:sp>
      <p:sp>
        <p:nvSpPr>
          <p:cNvPr id="136199" name="AutoShape 7"/>
          <p:cNvSpPr>
            <a:spLocks noChangeArrowheads="1"/>
          </p:cNvSpPr>
          <p:nvPr/>
        </p:nvSpPr>
        <p:spPr bwMode="auto">
          <a:xfrm>
            <a:off x="1908175" y="1773238"/>
            <a:ext cx="6119813" cy="1655762"/>
          </a:xfrm>
          <a:prstGeom prst="wedgeRoundRectCallout">
            <a:avLst>
              <a:gd name="adj1" fmla="val -65306"/>
              <a:gd name="adj2" fmla="val 28810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Lukustab klaviatuuri suurtäherežiimi.</a:t>
            </a:r>
          </a:p>
        </p:txBody>
      </p:sp>
      <p:grpSp>
        <p:nvGrpSpPr>
          <p:cNvPr id="136202" name="Group 10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36203" name="AutoShape 11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36204" name="Text Box 12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36205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3620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9" name="Picture 7" descr="klavshif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Shift ehk registriklahv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Vajutades koos täheklahviga </a:t>
            </a:r>
            <a:r>
              <a:rPr lang="et-EE" sz="2000" b="1"/>
              <a:t>trükib</a:t>
            </a:r>
            <a:r>
              <a:rPr lang="en-GB" sz="2000" b="1"/>
              <a:t> suure tähe</a:t>
            </a:r>
            <a:r>
              <a:rPr lang="et-EE" sz="2000" b="1"/>
              <a:t> (kui Caps Lock signaallamp ei põle).</a:t>
            </a:r>
            <a:endParaRPr lang="en-GB" sz="2000" b="1"/>
          </a:p>
          <a:p>
            <a:pPr>
              <a:lnSpc>
                <a:spcPct val="90000"/>
              </a:lnSpc>
            </a:pPr>
            <a:r>
              <a:rPr lang="en-GB" sz="2000" b="1"/>
              <a:t>S</a:t>
            </a:r>
            <a:r>
              <a:rPr lang="et-EE" sz="2000" b="1"/>
              <a:t>hift</a:t>
            </a:r>
            <a:r>
              <a:rPr lang="en-GB" sz="2000" b="1"/>
              <a:t>-klahvi all hoides saab </a:t>
            </a:r>
            <a:r>
              <a:rPr lang="et-EE" sz="2000" b="1"/>
              <a:t>sisestada </a:t>
            </a:r>
            <a:r>
              <a:rPr lang="en-GB" sz="2000" b="1"/>
              <a:t>klahvi</a:t>
            </a:r>
            <a:r>
              <a:rPr lang="et-EE" sz="2000" b="1"/>
              <a:t>l oleva</a:t>
            </a:r>
            <a:r>
              <a:rPr lang="en-GB" sz="2000" b="1"/>
              <a:t> ülemise märgi.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2000" b="1"/>
          </a:p>
        </p:txBody>
      </p:sp>
      <p:sp>
        <p:nvSpPr>
          <p:cNvPr id="141317" name="AutoShape 5"/>
          <p:cNvSpPr>
            <a:spLocks noChangeArrowheads="1"/>
          </p:cNvSpPr>
          <p:nvPr/>
        </p:nvSpPr>
        <p:spPr bwMode="auto">
          <a:xfrm>
            <a:off x="1476375" y="1700213"/>
            <a:ext cx="6913563" cy="936625"/>
          </a:xfrm>
          <a:prstGeom prst="wedgeRoundRectCallout">
            <a:avLst>
              <a:gd name="adj1" fmla="val -58356"/>
              <a:gd name="adj2" fmla="val 132542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Muudab registrirežiimi.</a:t>
            </a:r>
          </a:p>
        </p:txBody>
      </p:sp>
      <p:grpSp>
        <p:nvGrpSpPr>
          <p:cNvPr id="141320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41321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41322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41323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4132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7" name="Picture 7" descr="klavctrl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Ctrl ehk juhtklahv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Juhtklahvi</a:t>
            </a:r>
            <a:r>
              <a:rPr lang="et-EE" sz="2000" b="1"/>
              <a:t> </a:t>
            </a:r>
            <a:r>
              <a:rPr lang="en-GB" sz="2000" b="1"/>
              <a:t>kasutatakse ainult koos mõne teise klahviga, et</a:t>
            </a:r>
            <a:r>
              <a:rPr lang="et-EE" sz="2000" b="1"/>
              <a:t> </a:t>
            </a:r>
            <a:r>
              <a:rPr lang="en-GB" sz="2000" b="1"/>
              <a:t>sisestada rakendusprogrammi või operatsioonisüsteemi funktsioone või käske.</a:t>
            </a:r>
            <a:endParaRPr lang="et-EE" sz="2000" b="1"/>
          </a:p>
        </p:txBody>
      </p:sp>
      <p:sp>
        <p:nvSpPr>
          <p:cNvPr id="143365" name="AutoShape 5"/>
          <p:cNvSpPr>
            <a:spLocks noChangeArrowheads="1"/>
          </p:cNvSpPr>
          <p:nvPr/>
        </p:nvSpPr>
        <p:spPr bwMode="auto">
          <a:xfrm>
            <a:off x="1403350" y="1989138"/>
            <a:ext cx="6840538" cy="935037"/>
          </a:xfrm>
          <a:prstGeom prst="wedgeRoundRectCallout">
            <a:avLst>
              <a:gd name="adj1" fmla="val -58472"/>
              <a:gd name="adj2" fmla="val 143718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Juhib programmi tööd.</a:t>
            </a:r>
          </a:p>
        </p:txBody>
      </p:sp>
      <p:grpSp>
        <p:nvGrpSpPr>
          <p:cNvPr id="143368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43369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43370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43371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43372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5" name="Picture 7" descr="klavalt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8135937" cy="2568575"/>
          </a:xfrm>
          <a:noFill/>
          <a:ln/>
        </p:spPr>
      </p:pic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Alt ehk muuteklahv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221163"/>
            <a:ext cx="7924800" cy="2087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/>
              <a:t>Muuteklahvi</a:t>
            </a:r>
            <a:r>
              <a:rPr lang="et-EE" sz="2000" b="1"/>
              <a:t> </a:t>
            </a:r>
            <a:r>
              <a:rPr lang="en-GB" sz="2000" b="1"/>
              <a:t>kasutatakse rakendusprogrammides üksikult ja koos teiste klahvidega mitmesugustel eesmärkidel ning seega sõltub tema mõju täidetavast programmist.</a:t>
            </a:r>
            <a:endParaRPr lang="et-EE" sz="2000" b="1"/>
          </a:p>
          <a:p>
            <a:pPr>
              <a:lnSpc>
                <a:spcPct val="90000"/>
              </a:lnSpc>
            </a:pPr>
            <a:r>
              <a:rPr lang="et-EE" sz="2000" b="1"/>
              <a:t>Alt-klahvi all hoides saab avada menüüsid, vajutades menüü nimes allajoonitud tähe klahvi.</a:t>
            </a:r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2411413" y="1628775"/>
            <a:ext cx="5113337" cy="1584325"/>
          </a:xfrm>
          <a:prstGeom prst="wedgeRoundRectCallout">
            <a:avLst>
              <a:gd name="adj1" fmla="val -62759"/>
              <a:gd name="adj2" fmla="val 79356"/>
              <a:gd name="adj3" fmla="val 16667"/>
            </a:avLst>
          </a:prstGeom>
          <a:solidFill>
            <a:srgbClr val="FFFF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r>
              <a:rPr lang="et-EE" sz="4400" b="1">
                <a:solidFill>
                  <a:schemeClr val="folHlink"/>
                </a:solidFill>
              </a:rPr>
              <a:t>Muudab teiste klahvide talitlust.</a:t>
            </a:r>
          </a:p>
        </p:txBody>
      </p:sp>
      <p:grpSp>
        <p:nvGrpSpPr>
          <p:cNvPr id="145416" name="Group 8"/>
          <p:cNvGrpSpPr>
            <a:grpSpLocks/>
          </p:cNvGrpSpPr>
          <p:nvPr/>
        </p:nvGrpSpPr>
        <p:grpSpPr bwMode="auto">
          <a:xfrm>
            <a:off x="6443663" y="6021388"/>
            <a:ext cx="1582737" cy="396875"/>
            <a:chOff x="4059" y="3793"/>
            <a:chExt cx="997" cy="250"/>
          </a:xfrm>
        </p:grpSpPr>
        <p:sp>
          <p:nvSpPr>
            <p:cNvPr id="145417" name="AutoShape 9"/>
            <p:cNvSpPr>
              <a:spLocks noChangeArrowheads="1"/>
            </p:cNvSpPr>
            <p:nvPr/>
          </p:nvSpPr>
          <p:spPr bwMode="auto">
            <a:xfrm>
              <a:off x="4059" y="3793"/>
              <a:ext cx="997" cy="2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t-EE"/>
            </a:p>
          </p:txBody>
        </p:sp>
        <p:sp>
          <p:nvSpPr>
            <p:cNvPr id="145418" name="Text Box 10"/>
            <p:cNvSpPr txBox="1">
              <a:spLocks noChangeArrowheads="1"/>
            </p:cNvSpPr>
            <p:nvPr/>
          </p:nvSpPr>
          <p:spPr bwMode="auto">
            <a:xfrm>
              <a:off x="4150" y="3793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000" b="1">
                  <a:solidFill>
                    <a:schemeClr val="folHlink"/>
                  </a:solidFill>
                  <a:hlinkClick r:id="rId3" action="ppaction://hlinksldjump"/>
                </a:rPr>
                <a:t>Sisukord</a:t>
              </a:r>
              <a:endParaRPr lang="et-EE" sz="2000" b="1">
                <a:solidFill>
                  <a:schemeClr val="folHlink"/>
                </a:solidFill>
              </a:endParaRPr>
            </a:p>
          </p:txBody>
        </p:sp>
      </p:grpSp>
      <p:sp>
        <p:nvSpPr>
          <p:cNvPr id="14541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932363" y="6021388"/>
            <a:ext cx="431800" cy="431800"/>
          </a:xfrm>
          <a:prstGeom prst="actionButtonBackPrevious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  <p:sp>
        <p:nvSpPr>
          <p:cNvPr id="14542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651500" y="6021388"/>
            <a:ext cx="431800" cy="431800"/>
          </a:xfrm>
          <a:prstGeom prst="actionButtonForwardNext">
            <a:avLst/>
          </a:prstGeom>
          <a:solidFill>
            <a:srgbClr val="FFFFFF">
              <a:alpha val="8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t-EE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85001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85001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994</TotalTime>
  <Words>913</Words>
  <Application>Microsoft Office PowerPoint</Application>
  <PresentationFormat>Ekraaniseanss (4:3)</PresentationFormat>
  <Paragraphs>194</Paragraphs>
  <Slides>36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Slaiditiitlid</vt:lpstr>
      </vt:variant>
      <vt:variant>
        <vt:i4>36</vt:i4>
      </vt:variant>
    </vt:vector>
  </HeadingPairs>
  <TitlesOfParts>
    <vt:vector size="42" baseType="lpstr">
      <vt:lpstr>Arial</vt:lpstr>
      <vt:lpstr>Times New Roman</vt:lpstr>
      <vt:lpstr>Wingdings</vt:lpstr>
      <vt:lpstr>Arial Black</vt:lpstr>
      <vt:lpstr>Arial Baltic</vt:lpstr>
      <vt:lpstr>Radial</vt:lpstr>
      <vt:lpstr>Arvuti klaviatuur</vt:lpstr>
      <vt:lpstr>Sisukord</vt:lpstr>
      <vt:lpstr>Klaviatuur</vt:lpstr>
      <vt:lpstr>Escape ehk paoklahv</vt:lpstr>
      <vt:lpstr>Tab ehk tabeldusklahv</vt:lpstr>
      <vt:lpstr>Caps Lock ehk registrilukustaja</vt:lpstr>
      <vt:lpstr>Shift ehk registriklahv</vt:lpstr>
      <vt:lpstr>Ctrl ehk juhtklahv</vt:lpstr>
      <vt:lpstr>Alt ehk muuteklahv</vt:lpstr>
      <vt:lpstr>AltGr ehk muuteklahv</vt:lpstr>
      <vt:lpstr>Space ehk tühikuklahv</vt:lpstr>
      <vt:lpstr>Windows Logo key ehk aknaklahv</vt:lpstr>
      <vt:lpstr>Application ehk kiirmenüüklahv</vt:lpstr>
      <vt:lpstr>Enter ehk sisestusklahv</vt:lpstr>
      <vt:lpstr>NumLock ehk numbrilukustusklahv</vt:lpstr>
      <vt:lpstr>Kursorijuhtimisklahvid</vt:lpstr>
      <vt:lpstr>Delete ehk kustutusklahv</vt:lpstr>
      <vt:lpstr>Backspace ehk tagasilükkeklahv</vt:lpstr>
      <vt:lpstr>Insert ehk lisamisklahv</vt:lpstr>
      <vt:lpstr>Leheküljekerimisklahvid</vt:lpstr>
      <vt:lpstr>Home ehk algusklahv</vt:lpstr>
      <vt:lpstr>End ehk lõpuklahv</vt:lpstr>
      <vt:lpstr>Funktsiooniklahvid</vt:lpstr>
      <vt:lpstr>Klahvikombinatsioonid</vt:lpstr>
      <vt:lpstr>Märgistamine</vt:lpstr>
      <vt:lpstr>Lõikamine</vt:lpstr>
      <vt:lpstr>Kopeerimine</vt:lpstr>
      <vt:lpstr>Kleepimine ehk asetamine</vt:lpstr>
      <vt:lpstr>Otsimine</vt:lpstr>
      <vt:lpstr>Ctrl+Alt+Delete</vt:lpstr>
      <vt:lpstr>Klaviatuuriasetused</vt:lpstr>
      <vt:lpstr>WindowsXP ekraaniklaviatuur</vt:lpstr>
      <vt:lpstr>Microsoft Natural klaviatuur</vt:lpstr>
      <vt:lpstr>Fentek Handed Dvorak klaviatuur</vt:lpstr>
      <vt:lpstr> TypeMatrix klaviatuur</vt:lpstr>
      <vt:lpstr>Laserklaviatuur</vt:lpstr>
    </vt:vector>
  </TitlesOfParts>
  <Company>kodu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Arvutiklaviatuuri õpetus</dc:title>
  <dc:creator>Krista&amp;Peep</dc:creator>
  <cp:lastModifiedBy>rOOSNA-aLLIKU pÕHIKOOL</cp:lastModifiedBy>
  <cp:revision>22</cp:revision>
  <dcterms:created xsi:type="dcterms:W3CDTF">2001-11-24T13:02:44Z</dcterms:created>
  <dcterms:modified xsi:type="dcterms:W3CDTF">2012-09-10T06:19:04Z</dcterms:modified>
</cp:coreProperties>
</file>